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300" r:id="rId3"/>
    <p:sldId id="288" r:id="rId4"/>
    <p:sldId id="292" r:id="rId5"/>
    <p:sldId id="305" r:id="rId6"/>
    <p:sldId id="262" r:id="rId7"/>
    <p:sldId id="291" r:id="rId8"/>
    <p:sldId id="290" r:id="rId9"/>
    <p:sldId id="261" r:id="rId10"/>
    <p:sldId id="310" r:id="rId11"/>
    <p:sldId id="25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9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60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14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11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42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155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01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3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80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290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955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308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045A5-797A-477C-BD74-80F42BFFBE9A}" type="datetimeFigureOut">
              <a:rPr lang="ru-RU" smtClean="0"/>
              <a:t>чт 01.06.23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15062-4B76-4B17-B95C-2FA46AE90C8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75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7803" y="498129"/>
            <a:ext cx="7291647" cy="1638241"/>
          </a:xfrm>
        </p:spPr>
        <p:txBody>
          <a:bodyPr>
            <a:normAutofit/>
          </a:bodyPr>
          <a:lstStyle/>
          <a:p>
            <a:r>
              <a:rPr lang="ru-RU" sz="4000" dirty="0" smtClean="0">
                <a:latin typeface="Cambria" panose="02040503050406030204" pitchFamily="18" charset="0"/>
                <a:ea typeface="Cambria" panose="02040503050406030204" pitchFamily="18" charset="0"/>
              </a:rPr>
              <a:t>Пингвины в Антарктиде </a:t>
            </a:r>
            <a:br>
              <a:rPr lang="ru-RU" sz="40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Станция «</a:t>
            </a:r>
            <a:r>
              <a:rPr lang="ru-RU" sz="32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Палмер</a:t>
            </a:r>
            <a:r>
              <a:rPr lang="ru-RU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» (США)</a:t>
            </a:r>
            <a:endParaRPr lang="ru-RU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372003" y="5389156"/>
            <a:ext cx="447501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Протащик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 Алеся</a:t>
            </a:r>
          </a:p>
          <a:p>
            <a:pPr algn="r"/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r"/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Курсовой проект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DA 1022, </a:t>
            </a:r>
            <a:r>
              <a:rPr lang="en-US" sz="16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itstep</a:t>
            </a:r>
            <a:endParaRPr lang="en-US" sz="16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r"/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2022-2023 г.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4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3" y="627017"/>
            <a:ext cx="11077303" cy="623098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59588" y="110718"/>
            <a:ext cx="418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Создание </a:t>
            </a:r>
            <a:r>
              <a:rPr lang="ru-RU" b="1" dirty="0" err="1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дашборда</a:t>
            </a:r>
            <a:r>
              <a:rPr lang="ru-RU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в </a:t>
            </a:r>
            <a:r>
              <a:rPr lang="en-US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Tableau Public</a:t>
            </a:r>
            <a:endParaRPr lang="ru-RU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8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ьная выноска 2"/>
          <p:cNvSpPr/>
          <p:nvPr/>
        </p:nvSpPr>
        <p:spPr>
          <a:xfrm rot="21386818">
            <a:off x="8401558" y="42617"/>
            <a:ext cx="2504945" cy="1822267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649739" y="476786"/>
            <a:ext cx="20775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Спасибо за внимание!</a:t>
            </a:r>
            <a:endParaRPr lang="ru-RU" sz="2800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97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6257" y="144035"/>
            <a:ext cx="17194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Введение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6257" y="897437"/>
            <a:ext cx="1189551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🐧 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Пингвины </a:t>
            </a: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 очаровательные и дружелюбные создания, они забавно ходят, изящны и быстры в воде. У большинства людей они вызывают симпатию и улыбку. Но их численность с каждым годом постепенно сокращается, в том числе и из-за 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человека.</a:t>
            </a:r>
            <a:r>
              <a:rPr lang="en-US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 </a:t>
            </a: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последние 50 лет численность пингвинов в Антарктиде снизилась почти на 80%. Ученые давно забили тревогу: еще каких-то полвека и эти птицы могут 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исчезнуть.</a:t>
            </a:r>
            <a:endParaRPr lang="en-US" sz="1600" dirty="0" smtClean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ru-RU" sz="1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dirty="0" smtClean="0"/>
              <a:t>🐧 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Глобальное </a:t>
            </a: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потепление, сокращение площади льда, изменение кормовой базы может привести к исчезновению некоторых видов пингвинов. Эти причины поставили популяцию уникальных птиц под 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удар.</a:t>
            </a:r>
            <a:r>
              <a:rPr lang="en-US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Исчезает </a:t>
            </a: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криль, который является главной кормовой базой мелких 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пингвинов. </a:t>
            </a:r>
            <a:endParaRPr lang="en-US" sz="1600" dirty="0" smtClean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Так</a:t>
            </a: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среди 18 видов пингвинов к началу 21 века три вида были признаны находящимися на грани вымирания, семь видов находятся под угрозой исчезновения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1600" dirty="0" smtClean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70806" y="5691093"/>
            <a:ext cx="11490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 этом проекте </a:t>
            </a:r>
            <a:r>
              <a:rPr lang="ru-RU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моя задача – рассмотреть пингвинов </a:t>
            </a:r>
            <a:r>
              <a:rPr lang="ru-RU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 свойствам и характеристикам в их </a:t>
            </a:r>
            <a:r>
              <a:rPr lang="ru-RU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немногочисленности.</a:t>
            </a:r>
            <a:endParaRPr lang="en-US" b="1" dirty="0" smtClean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32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8134" y="80213"/>
            <a:ext cx="2561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Этапы реализации 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" y="878808"/>
            <a:ext cx="2568631" cy="1842507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46929" y="1585685"/>
            <a:ext cx="1792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Загрузка данных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60" y="-204712"/>
            <a:ext cx="2714436" cy="188085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520512" y="540254"/>
            <a:ext cx="18889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Проверка данных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12" y="-601845"/>
            <a:ext cx="3154146" cy="2083619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850480" y="233289"/>
            <a:ext cx="1843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Описание </a:t>
            </a:r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данных</a:t>
            </a:r>
            <a:endParaRPr lang="ru-RU" sz="1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7" y="150093"/>
            <a:ext cx="3245243" cy="2141745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9292824" y="1017439"/>
            <a:ext cx="25076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Базовый анализ данных</a:t>
            </a:r>
            <a:endParaRPr lang="ru-RU" sz="1600" b="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89" y="1502583"/>
            <a:ext cx="3400878" cy="2244459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9024790" y="2415187"/>
            <a:ext cx="2487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Обнаружение выбросов</a:t>
            </a:r>
            <a:endParaRPr lang="ru-RU" sz="1600" b="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895" y="2876086"/>
            <a:ext cx="4024105" cy="258399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8847820" y="3894184"/>
            <a:ext cx="2664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Работа с отсутствующими </a:t>
            </a:r>
            <a:endParaRPr lang="en-US" sz="1600" dirty="0" smtClean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значениями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432" y="4932670"/>
            <a:ext cx="3081995" cy="2035956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9016851" y="5751707"/>
            <a:ext cx="1529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Визуализация</a:t>
            </a:r>
            <a:endParaRPr lang="ru-RU" sz="1600" b="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464" y="4683423"/>
            <a:ext cx="3517420" cy="2596912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4455974" y="5747681"/>
            <a:ext cx="24434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Статистический анализ </a:t>
            </a:r>
            <a:endParaRPr lang="en-US" sz="1600" dirty="0" smtClean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данных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0" y="4005963"/>
            <a:ext cx="3245243" cy="2141745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283629" y="4867458"/>
            <a:ext cx="2745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Создание </a:t>
            </a:r>
            <a:r>
              <a:rPr lang="ru-RU" sz="1600" dirty="0" err="1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дашборда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4" name="Скругленная соединительная линия 53"/>
          <p:cNvCxnSpPr/>
          <p:nvPr/>
        </p:nvCxnSpPr>
        <p:spPr>
          <a:xfrm flipV="1">
            <a:off x="1443862" y="746521"/>
            <a:ext cx="1611878" cy="839164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Скругленная соединительная линия 56"/>
          <p:cNvCxnSpPr>
            <a:endCxn id="10" idx="1"/>
          </p:cNvCxnSpPr>
          <p:nvPr/>
        </p:nvCxnSpPr>
        <p:spPr>
          <a:xfrm flipV="1">
            <a:off x="5708819" y="439965"/>
            <a:ext cx="552093" cy="295748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Скругленная соединительная линия 59"/>
          <p:cNvCxnSpPr/>
          <p:nvPr/>
        </p:nvCxnSpPr>
        <p:spPr>
          <a:xfrm>
            <a:off x="9292824" y="439964"/>
            <a:ext cx="2320056" cy="430885"/>
          </a:xfrm>
          <a:prstGeom prst="curvedConnector3">
            <a:avLst>
              <a:gd name="adj1" fmla="val 114852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Скругленная соединительная линия 76"/>
          <p:cNvCxnSpPr/>
          <p:nvPr/>
        </p:nvCxnSpPr>
        <p:spPr>
          <a:xfrm rot="10800000" flipV="1">
            <a:off x="10083338" y="1809703"/>
            <a:ext cx="505490" cy="429505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Скругленная соединительная линия 81"/>
          <p:cNvCxnSpPr/>
          <p:nvPr/>
        </p:nvCxnSpPr>
        <p:spPr>
          <a:xfrm>
            <a:off x="10179947" y="3243046"/>
            <a:ext cx="759602" cy="453977"/>
          </a:xfrm>
          <a:prstGeom prst="curvedConnector3">
            <a:avLst>
              <a:gd name="adj1" fmla="val 144114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Скругленная соединительная линия 95"/>
          <p:cNvCxnSpPr/>
          <p:nvPr/>
        </p:nvCxnSpPr>
        <p:spPr>
          <a:xfrm rot="5400000">
            <a:off x="9804875" y="4865472"/>
            <a:ext cx="761309" cy="722200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Скругленная соединительная линия 108"/>
          <p:cNvCxnSpPr/>
          <p:nvPr/>
        </p:nvCxnSpPr>
        <p:spPr>
          <a:xfrm rot="10800000">
            <a:off x="7414514" y="6090261"/>
            <a:ext cx="1639673" cy="36279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Скругленная соединительная линия 113"/>
          <p:cNvCxnSpPr/>
          <p:nvPr/>
        </p:nvCxnSpPr>
        <p:spPr>
          <a:xfrm rot="10800000">
            <a:off x="2144734" y="5728600"/>
            <a:ext cx="1879070" cy="603860"/>
          </a:xfrm>
          <a:prstGeom prst="curvedConnector3">
            <a:avLst>
              <a:gd name="adj1" fmla="val 100516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86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r="21854" b="-4993"/>
          <a:stretch/>
        </p:blipFill>
        <p:spPr>
          <a:xfrm>
            <a:off x="255382" y="1241645"/>
            <a:ext cx="3176329" cy="32006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59588" y="110718"/>
            <a:ext cx="211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Загрузка данных</a:t>
            </a:r>
            <a:endParaRPr lang="ru-RU" b="1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59588" y="571248"/>
            <a:ext cx="105780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Источник данных – </a:t>
            </a:r>
            <a:r>
              <a:rPr lang="en-US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kaggle.com.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Данные 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были собраны и предоставлены доктором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Dr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Kristen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Gorman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и станцией </a:t>
            </a:r>
            <a:r>
              <a:rPr lang="ru-RU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Палмер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Антарктида.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9588" y="1698645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Проверка данных</a:t>
            </a:r>
            <a:endParaRPr lang="ru-RU" b="1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83" y="2304522"/>
            <a:ext cx="4665584" cy="135123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t="3050"/>
          <a:stretch/>
        </p:blipFill>
        <p:spPr>
          <a:xfrm>
            <a:off x="5269383" y="2304522"/>
            <a:ext cx="3376092" cy="103421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82" y="4719913"/>
            <a:ext cx="7077846" cy="1901103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59588" y="4163235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Описание данных</a:t>
            </a:r>
            <a:endParaRPr lang="ru-RU" b="1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992881" y="1037279"/>
            <a:ext cx="80661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Станция </a:t>
            </a:r>
            <a:r>
              <a:rPr lang="ru-RU" sz="14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Палмер</a:t>
            </a:r>
            <a:r>
              <a:rPr lang="ru-RU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(англ. </a:t>
            </a:r>
            <a:r>
              <a:rPr lang="ru-RU" sz="14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Palmer</a:t>
            </a:r>
            <a:r>
              <a:rPr lang="ru-RU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4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Station</a:t>
            </a:r>
            <a:r>
              <a:rPr lang="ru-RU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— постоянная станция Антарктической программы США, расположенная на острове </a:t>
            </a:r>
            <a:r>
              <a:rPr lang="ru-RU" sz="14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Анверс</a:t>
            </a:r>
            <a:r>
              <a:rPr lang="ru-RU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к северу от Южного полярного круга. Сооружена в 1968 г.</a:t>
            </a:r>
            <a:endParaRPr lang="ru-RU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892" y="2304522"/>
            <a:ext cx="2917998" cy="15292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5164" y="6221106"/>
            <a:ext cx="3756726" cy="39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3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836" t="9990" r="622" b="1057"/>
          <a:stretch/>
        </p:blipFill>
        <p:spPr>
          <a:xfrm>
            <a:off x="964275" y="643452"/>
            <a:ext cx="5058391" cy="1920866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396916" y="1908366"/>
            <a:ext cx="465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68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814015" y="189262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124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870322" y="1892628"/>
            <a:ext cx="569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152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74343" y="182143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Анализ </a:t>
            </a:r>
            <a:r>
              <a:rPr lang="ru-RU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данных</a:t>
            </a:r>
            <a:endParaRPr lang="ru-RU" b="1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01672" y="1434608"/>
            <a:ext cx="545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Cambria" panose="02040503050406030204" pitchFamily="18" charset="0"/>
                <a:ea typeface="Cambria" panose="02040503050406030204" pitchFamily="18" charset="0"/>
              </a:rPr>
              <a:t>Вид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16" y="2733115"/>
            <a:ext cx="5067236" cy="1981100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01672" y="3565877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Остров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344979" y="396754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168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822012" y="396991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124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1934442" y="396754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52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103608" y="5702567"/>
            <a:ext cx="561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Пол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816" y="4905990"/>
            <a:ext cx="5067236" cy="1777460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2208553" y="612234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168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4420940" y="611835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167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6"/>
          <a:srcRect b="64489"/>
          <a:stretch/>
        </p:blipFill>
        <p:spPr>
          <a:xfrm>
            <a:off x="8126117" y="643452"/>
            <a:ext cx="3827585" cy="39474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7"/>
          <a:srcRect b="65398"/>
          <a:stretch/>
        </p:blipFill>
        <p:spPr>
          <a:xfrm>
            <a:off x="8126115" y="1089098"/>
            <a:ext cx="3827585" cy="378109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8"/>
          <a:srcRect b="65214"/>
          <a:stretch/>
        </p:blipFill>
        <p:spPr>
          <a:xfrm>
            <a:off x="8126116" y="1504576"/>
            <a:ext cx="3827585" cy="391245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9"/>
          <a:srcRect r="1222" b="66459"/>
          <a:stretch/>
        </p:blipFill>
        <p:spPr>
          <a:xfrm>
            <a:off x="8126116" y="1954450"/>
            <a:ext cx="3827585" cy="39098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10"/>
          <a:srcRect b="66098"/>
          <a:stretch/>
        </p:blipFill>
        <p:spPr>
          <a:xfrm>
            <a:off x="8126115" y="4983114"/>
            <a:ext cx="3829280" cy="378387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1"/>
          <a:srcRect t="4293" r="3542" b="66354"/>
          <a:stretch/>
        </p:blipFill>
        <p:spPr>
          <a:xfrm>
            <a:off x="8126115" y="5432728"/>
            <a:ext cx="3827585" cy="34627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12"/>
          <a:srcRect b="66415"/>
          <a:stretch/>
        </p:blipFill>
        <p:spPr>
          <a:xfrm>
            <a:off x="8126115" y="5840738"/>
            <a:ext cx="3827585" cy="377029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13"/>
          <a:srcRect r="1956" b="65212"/>
          <a:stretch/>
        </p:blipFill>
        <p:spPr>
          <a:xfrm>
            <a:off x="8142140" y="6272160"/>
            <a:ext cx="3811559" cy="4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8014" y="2182467"/>
            <a:ext cx="1689463" cy="9003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2 -</a:t>
            </a:r>
            <a:r>
              <a:rPr lang="ru-RU" sz="1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47,50 мм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Gentoo</a:t>
            </a:r>
            <a:r>
              <a:rPr lang="ru-RU" sz="1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(Субантарктический пингвин)</a:t>
            </a:r>
            <a:endParaRPr lang="ru-RU" sz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19" l="3046" r="100000">
                        <a14:foregroundMark x1="55838" y1="8984" x2="55838" y2="8984"/>
                        <a14:foregroundMark x1="52792" y1="6250" x2="52792" y2="6250"/>
                        <a14:foregroundMark x1="51777" y1="3516" x2="51777" y2="3516"/>
                        <a14:foregroundMark x1="54315" y1="5469" x2="54315" y2="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62" y="947331"/>
            <a:ext cx="1033496" cy="1343021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8377769" y="3361610"/>
            <a:ext cx="2801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Масса тела (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body mass) 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827477" y="1968136"/>
            <a:ext cx="1689463" cy="1114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ru-RU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2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ru-RU" sz="1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48,83 мм</a:t>
            </a:r>
            <a:endParaRPr lang="ru-RU" sz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Chinstrap </a:t>
            </a:r>
            <a:endParaRPr lang="ru-RU" sz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(Антарктический пингвин)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56" b="100000" l="9942" r="89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546" y="616108"/>
            <a:ext cx="836963" cy="1443883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3516940" y="2290352"/>
            <a:ext cx="1689463" cy="7924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</a:t>
            </a:r>
            <a:r>
              <a:rPr lang="ru-RU" sz="1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- 38,79 мм</a:t>
            </a:r>
          </a:p>
          <a:p>
            <a:pPr algn="ctr"/>
            <a:r>
              <a:rPr lang="ru-RU" sz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Adélie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(Пингвин Адели)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54" b="98654" l="583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13" y="1092736"/>
            <a:ext cx="888671" cy="128363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7462168" y="124301"/>
            <a:ext cx="424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Толщина надклювья (</a:t>
            </a:r>
            <a:r>
              <a:rPr lang="en-US" b="1" dirty="0" err="1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culmen</a:t>
            </a: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depth) 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138014" y="5634757"/>
            <a:ext cx="1689463" cy="9003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2 -</a:t>
            </a:r>
            <a:r>
              <a:rPr lang="ru-RU" sz="1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195,82</a:t>
            </a:r>
            <a:r>
              <a:rPr lang="en-US" sz="1400" b="1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мм </a:t>
            </a:r>
            <a:endParaRPr lang="ru-RU" sz="1400" b="1" dirty="0" smtClea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Chinstrap </a:t>
            </a:r>
            <a:endParaRPr lang="ru-RU" sz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(Антарктический пингвин)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827477" y="5420426"/>
            <a:ext cx="1689463" cy="1114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ru-RU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2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ru-RU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217,19 </a:t>
            </a:r>
            <a:r>
              <a:rPr lang="ru-RU" sz="1500" b="1" dirty="0">
                <a:solidFill>
                  <a:prstClr val="black"/>
                </a:solidFill>
              </a:rPr>
              <a:t>мм 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Gentoo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(Субантарктический пингвин)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3516940" y="5742641"/>
            <a:ext cx="1689463" cy="7924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</a:t>
            </a:r>
            <a:r>
              <a:rPr lang="ru-RU" sz="1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ru-RU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189,95 </a:t>
            </a:r>
            <a:r>
              <a:rPr lang="ru-RU" sz="1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мм</a:t>
            </a:r>
            <a:endParaRPr lang="ru-RU" sz="1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u-RU" sz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Adélie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(Пингвин Адели)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54" b="98654" l="583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75" y="4545026"/>
            <a:ext cx="888671" cy="1283636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56" b="100000" l="9942" r="89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3" y="4280386"/>
            <a:ext cx="836963" cy="1443883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19" l="3046" r="100000">
                        <a14:foregroundMark x1="55838" y1="8984" x2="55838" y2="8984"/>
                        <a14:foregroundMark x1="52792" y1="6250" x2="52792" y2="6250"/>
                        <a14:foregroundMark x1="51777" y1="3516" x2="51777" y2="3516"/>
                        <a14:foregroundMark x1="54315" y1="5469" x2="54315" y2="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39" y="4153989"/>
            <a:ext cx="1045248" cy="1358292"/>
          </a:xfrm>
          <a:prstGeom prst="rect">
            <a:avLst/>
          </a:prstGeom>
        </p:spPr>
      </p:pic>
      <p:sp>
        <p:nvSpPr>
          <p:cNvPr id="33" name="Прямоугольник 32"/>
          <p:cNvSpPr/>
          <p:nvPr/>
        </p:nvSpPr>
        <p:spPr>
          <a:xfrm>
            <a:off x="488273" y="119034"/>
            <a:ext cx="3996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Длина надклювья (</a:t>
            </a:r>
            <a:r>
              <a:rPr lang="en-US" b="1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culmen length) </a:t>
            </a:r>
            <a:endParaRPr lang="en-US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948286" y="2182467"/>
            <a:ext cx="1689463" cy="9003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2 -</a:t>
            </a:r>
            <a:r>
              <a:rPr lang="ru-RU" sz="1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18,34</a:t>
            </a:r>
            <a:r>
              <a:rPr lang="en-US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мм </a:t>
            </a:r>
            <a:endParaRPr lang="ru-RU" sz="1400" b="1" dirty="0" smtClea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u-RU" sz="1200" dirty="0" err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Adélie</a:t>
            </a:r>
            <a:r>
              <a:rPr lang="ru-RU" sz="1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(Пингвин Адели)</a:t>
            </a:r>
          </a:p>
        </p:txBody>
      </p:sp>
      <p:sp>
        <p:nvSpPr>
          <p:cNvPr id="41" name="Прямоугольник 40"/>
          <p:cNvSpPr/>
          <p:nvPr/>
        </p:nvSpPr>
        <p:spPr>
          <a:xfrm>
            <a:off x="8637749" y="1968136"/>
            <a:ext cx="1689463" cy="1114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ru-RU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2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ru-RU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18,42 </a:t>
            </a:r>
            <a:r>
              <a:rPr lang="ru-RU" sz="1500" b="1" dirty="0">
                <a:solidFill>
                  <a:prstClr val="black"/>
                </a:solidFill>
              </a:rPr>
              <a:t>мм </a:t>
            </a:r>
            <a:r>
              <a:rPr lang="en-US" sz="1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Chinstrap </a:t>
            </a:r>
            <a:endParaRPr lang="ru-RU" sz="1200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/>
            <a:r>
              <a:rPr lang="en-US" sz="12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(Антарктический пингвин)</a:t>
            </a:r>
          </a:p>
        </p:txBody>
      </p:sp>
      <p:sp>
        <p:nvSpPr>
          <p:cNvPr id="42" name="Прямоугольник 41"/>
          <p:cNvSpPr/>
          <p:nvPr/>
        </p:nvSpPr>
        <p:spPr>
          <a:xfrm>
            <a:off x="10327212" y="2290351"/>
            <a:ext cx="1689463" cy="7924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</a:t>
            </a:r>
            <a:r>
              <a:rPr lang="ru-RU" sz="1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ru-RU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14,98 </a:t>
            </a:r>
            <a:r>
              <a:rPr lang="ru-RU" sz="1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мм</a:t>
            </a:r>
            <a:endParaRPr lang="ru-RU" sz="1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Gentoo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(Субантарктический пингвин)</a:t>
            </a:r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54" b="98654" l="583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30" y="1006715"/>
            <a:ext cx="888671" cy="1283636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56" b="100000" l="9942" r="89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998" y="616108"/>
            <a:ext cx="836963" cy="1443883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19" l="3046" r="100000">
                        <a14:foregroundMark x1="55838" y1="8984" x2="55838" y2="8984"/>
                        <a14:foregroundMark x1="52792" y1="6250" x2="52792" y2="6250"/>
                        <a14:foregroundMark x1="51777" y1="3516" x2="51777" y2="3516"/>
                        <a14:foregroundMark x1="54315" y1="5469" x2="54315" y2="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49" y="1035678"/>
            <a:ext cx="1040094" cy="1351595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>
          <a:xfrm>
            <a:off x="6948286" y="5634757"/>
            <a:ext cx="1689463" cy="9003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2 -</a:t>
            </a:r>
            <a:r>
              <a:rPr lang="ru-RU" sz="1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3733 г </a:t>
            </a:r>
            <a:endParaRPr lang="ru-RU" sz="1400" b="1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Chinstrap </a:t>
            </a:r>
            <a:endParaRPr lang="ru-RU" sz="1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(Антарктический пингвин)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8637749" y="5420426"/>
            <a:ext cx="1689463" cy="11146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ru-RU" sz="1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2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ru-RU" sz="1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5076 г </a:t>
            </a:r>
            <a:endParaRPr lang="ru-RU" sz="1400" b="1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Gentoo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(Субантарктический пингвин)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10327212" y="5742641"/>
            <a:ext cx="1689463" cy="7924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</a:t>
            </a:r>
            <a:r>
              <a:rPr lang="ru-RU" sz="1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ru-RU" sz="1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3701 г.</a:t>
            </a:r>
          </a:p>
          <a:p>
            <a:pPr algn="ctr"/>
            <a:r>
              <a:rPr lang="ru-RU" sz="1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Adélie</a:t>
            </a:r>
            <a:r>
              <a:rPr lang="ru-RU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(Пингвин Адели)</a:t>
            </a:r>
          </a:p>
        </p:txBody>
      </p:sp>
      <p:pic>
        <p:nvPicPr>
          <p:cNvPr id="49" name="Рисунок 4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54" b="98654" l="583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607" y="4545026"/>
            <a:ext cx="888671" cy="1283636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56" b="100000" l="9942" r="89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168" y="4280385"/>
            <a:ext cx="836963" cy="1443883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19" l="3046" r="100000">
                        <a14:foregroundMark x1="55838" y1="8984" x2="55838" y2="8984"/>
                        <a14:foregroundMark x1="52792" y1="6250" x2="52792" y2="6250"/>
                        <a14:foregroundMark x1="51777" y1="3516" x2="51777" y2="3516"/>
                        <a14:foregroundMark x1="54315" y1="5469" x2="54315" y2="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86" y="4092965"/>
            <a:ext cx="1092208" cy="1419316"/>
          </a:xfrm>
          <a:prstGeom prst="rect">
            <a:avLst/>
          </a:prstGeom>
        </p:spPr>
      </p:pic>
      <p:sp>
        <p:nvSpPr>
          <p:cNvPr id="52" name="Прямоугольник 51"/>
          <p:cNvSpPr/>
          <p:nvPr/>
        </p:nvSpPr>
        <p:spPr>
          <a:xfrm>
            <a:off x="491070" y="3383213"/>
            <a:ext cx="381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Длина плавника (</a:t>
            </a:r>
            <a:r>
              <a:rPr lang="en-US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flipper length) </a:t>
            </a:r>
            <a:endParaRPr lang="en-US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8297" y="136844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Обнаружение выбросов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9" y="599936"/>
            <a:ext cx="1648870" cy="65332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4"/>
          <a:srcRect l="1927" t="4582" r="1044"/>
          <a:stretch/>
        </p:blipFill>
        <p:spPr>
          <a:xfrm>
            <a:off x="238119" y="1348982"/>
            <a:ext cx="1648870" cy="64469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l="2243"/>
          <a:stretch/>
        </p:blipFill>
        <p:spPr>
          <a:xfrm>
            <a:off x="2183298" y="598273"/>
            <a:ext cx="1648870" cy="65861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6"/>
          <a:srcRect l="1466"/>
          <a:stretch/>
        </p:blipFill>
        <p:spPr>
          <a:xfrm>
            <a:off x="2183298" y="1364795"/>
            <a:ext cx="1648870" cy="663592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154459" y="136844"/>
            <a:ext cx="3042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Отсутствующие значения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212" y="570344"/>
            <a:ext cx="1620177" cy="142333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243" y="568584"/>
            <a:ext cx="4849269" cy="84173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243" y="1621406"/>
            <a:ext cx="3749299" cy="372271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76798" y="2254151"/>
            <a:ext cx="1771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Визуализация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10"/>
          <a:srcRect l="1972" t="2252" b="2644"/>
          <a:stretch/>
        </p:blipFill>
        <p:spPr>
          <a:xfrm>
            <a:off x="238119" y="2724101"/>
            <a:ext cx="4495868" cy="180053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1"/>
          <a:srcRect l="797"/>
          <a:stretch/>
        </p:blipFill>
        <p:spPr>
          <a:xfrm>
            <a:off x="4818712" y="2724101"/>
            <a:ext cx="4455061" cy="1800539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2"/>
          <a:srcRect l="1233" b="1106"/>
          <a:stretch/>
        </p:blipFill>
        <p:spPr>
          <a:xfrm>
            <a:off x="238119" y="4700072"/>
            <a:ext cx="4503830" cy="180637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3"/>
          <a:srcRect l="1818" t="511"/>
          <a:stretch/>
        </p:blipFill>
        <p:spPr>
          <a:xfrm>
            <a:off x="4842601" y="4700072"/>
            <a:ext cx="4431568" cy="1794641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14"/>
          <a:srcRect t="1515"/>
          <a:stretch/>
        </p:blipFill>
        <p:spPr>
          <a:xfrm>
            <a:off x="9470877" y="2724101"/>
            <a:ext cx="1861411" cy="1832399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70877" y="4679553"/>
            <a:ext cx="1861411" cy="1835678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>
            <a:off x="3071656" y="152233"/>
            <a:ext cx="8501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boxplot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8368429" y="142314"/>
            <a:ext cx="1810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метод</a:t>
            </a: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ru-RU" sz="16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«.</a:t>
            </a:r>
            <a:r>
              <a:rPr lang="en-US" sz="16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replace()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2116160" y="2284929"/>
            <a:ext cx="20671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Библиотека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Seaborn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7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6000" r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93671" y="151030"/>
            <a:ext cx="3738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Статистический анализ данных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9" y="1141305"/>
            <a:ext cx="4761630" cy="14174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777" y="1141305"/>
            <a:ext cx="4944744" cy="4937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/>
          <a:srcRect l="574"/>
          <a:stretch/>
        </p:blipFill>
        <p:spPr>
          <a:xfrm>
            <a:off x="6272776" y="1775000"/>
            <a:ext cx="4944745" cy="4420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419" y="2375897"/>
            <a:ext cx="4949102" cy="4681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752" y="3707508"/>
            <a:ext cx="4937120" cy="281348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040625" y="3318093"/>
            <a:ext cx="1969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Линейная регрессия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189292" y="674034"/>
            <a:ext cx="3892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Корреляция </a:t>
            </a:r>
            <a:r>
              <a:rPr lang="ru-RU" sz="14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Спирмена</a:t>
            </a:r>
            <a:r>
              <a:rPr lang="ru-RU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Пирсона, </a:t>
            </a:r>
            <a:r>
              <a:rPr lang="ru-RU" sz="14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Кенделла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3671" y="676945"/>
            <a:ext cx="24550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Корреляционная матрица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49" y="3316990"/>
            <a:ext cx="3386611" cy="32040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93671" y="2844056"/>
            <a:ext cx="16500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rgbClr val="1A1A1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Тепловая карта</a:t>
            </a:r>
            <a:endParaRPr lang="ru-RU" sz="1600" i="0" dirty="0">
              <a:solidFill>
                <a:srgbClr val="1A1A1A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4817" y="5828396"/>
            <a:ext cx="2673773" cy="63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7" y="4202143"/>
            <a:ext cx="4462613" cy="27299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7857" b="33071"/>
          <a:stretch/>
        </p:blipFill>
        <p:spPr>
          <a:xfrm>
            <a:off x="185897" y="3664403"/>
            <a:ext cx="2540677" cy="39901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5"/>
          <a:srcRect t="2214"/>
          <a:stretch/>
        </p:blipFill>
        <p:spPr>
          <a:xfrm>
            <a:off x="185898" y="4594830"/>
            <a:ext cx="4462613" cy="16257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/>
          <a:srcRect l="788"/>
          <a:stretch/>
        </p:blipFill>
        <p:spPr>
          <a:xfrm>
            <a:off x="185899" y="6292127"/>
            <a:ext cx="5591447" cy="3327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521" y="6193969"/>
            <a:ext cx="1423690" cy="4309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/>
          <a:srcRect l="1501"/>
          <a:stretch/>
        </p:blipFill>
        <p:spPr>
          <a:xfrm>
            <a:off x="7332848" y="942287"/>
            <a:ext cx="4675744" cy="2297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897" y="2706362"/>
            <a:ext cx="4782286" cy="73619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5881" y="2189273"/>
            <a:ext cx="2102597" cy="3269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2031" y="1589135"/>
            <a:ext cx="2090295" cy="4584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897" y="772228"/>
            <a:ext cx="4401113" cy="173629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2848" y="198725"/>
            <a:ext cx="3652967" cy="57350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21919" y="200245"/>
            <a:ext cx="70020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Создание и обучение модели кластеризации K-средних </a:t>
            </a:r>
            <a:r>
              <a:rPr lang="ru-RU" sz="1400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 помощью </a:t>
            </a:r>
            <a:r>
              <a:rPr lang="ru-RU" sz="14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scikit-learn</a:t>
            </a:r>
            <a:r>
              <a:rPr lang="ru-RU" sz="1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u-RU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8996428" y="519673"/>
            <a:ext cx="17844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1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функция</a:t>
            </a:r>
            <a:r>
              <a:rPr lang="ru-RU" sz="1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ru-RU" sz="11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«</a:t>
            </a:r>
            <a:r>
              <a:rPr lang="en-US" sz="11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np.linspace</a:t>
            </a:r>
            <a:r>
              <a:rPr lang="en-US" sz="11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()»</a:t>
            </a:r>
            <a:endParaRPr lang="ru-RU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664484" y="2798562"/>
            <a:ext cx="229659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модель «</a:t>
            </a:r>
            <a:r>
              <a:rPr lang="ru-RU" sz="11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KMeans</a:t>
            </a:r>
            <a:r>
              <a:rPr lang="ru-RU" sz="1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» из </a:t>
            </a:r>
            <a:r>
              <a:rPr lang="ru-RU" sz="11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библиотеки</a:t>
            </a:r>
          </a:p>
          <a:p>
            <a:r>
              <a:rPr lang="ru-RU" sz="11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100" dirty="0" err="1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sklearn</a:t>
            </a:r>
            <a:r>
              <a:rPr lang="ru-RU" sz="11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u-RU" sz="1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функция </a:t>
            </a:r>
            <a:r>
              <a:rPr lang="en-US" sz="11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train_test_split</a:t>
            </a:r>
            <a:endParaRPr lang="ru-RU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5881" y="896822"/>
            <a:ext cx="1300028" cy="242027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4847604" y="622354"/>
            <a:ext cx="1859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метод </a:t>
            </a:r>
            <a:r>
              <a:rPr lang="ru-RU" sz="1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«.</a:t>
            </a:r>
            <a:r>
              <a:rPr lang="en-US" sz="1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fit</a:t>
            </a:r>
            <a:r>
              <a:rPr lang="en-US" sz="1200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()»</a:t>
            </a:r>
            <a:r>
              <a:rPr lang="ru-RU" sz="1200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«.labels_»</a:t>
            </a:r>
            <a:endParaRPr lang="ru-RU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5881" y="1281860"/>
            <a:ext cx="1249085" cy="2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8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454</Words>
  <Application>Microsoft Office PowerPoint</Application>
  <PresentationFormat>Широкоэкранный</PresentationFormat>
  <Paragraphs>88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</vt:lpstr>
      <vt:lpstr>Тема Office</vt:lpstr>
      <vt:lpstr>Пингвины в Антарктиде  Станция «Палмер» (США)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Пингвины в Антарктиде</dc:title>
  <dc:creator>USER</dc:creator>
  <cp:lastModifiedBy>Alesia</cp:lastModifiedBy>
  <cp:revision>68</cp:revision>
  <dcterms:created xsi:type="dcterms:W3CDTF">2023-05-26T07:22:40Z</dcterms:created>
  <dcterms:modified xsi:type="dcterms:W3CDTF">2023-06-01T07:29:05Z</dcterms:modified>
</cp:coreProperties>
</file>